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16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69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 varScale="1">
        <p:scale>
          <a:sx n="74" d="100"/>
          <a:sy n="74" d="100"/>
        </p:scale>
        <p:origin x="-12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B47FFA-1429-4B36-ADED-6C86BBD2922E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C68ED-CECC-47CB-A5D1-44379A0506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160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3C68ED-CECC-47CB-A5D1-44379A05062F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8284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311D-0CA6-4341-9C74-4FF3AE480BB7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6417-72AB-4FE4-8784-F0759673A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138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311D-0CA6-4341-9C74-4FF3AE480BB7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6417-72AB-4FE4-8784-F0759673A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388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311D-0CA6-4341-9C74-4FF3AE480BB7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6417-72AB-4FE4-8784-F0759673A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634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26/07/2017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33128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26/07/2017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914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26/07/2017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240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26/07/2017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96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26/07/2017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78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26/07/2017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9700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26/07/2017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246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26/07/2017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10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311D-0CA6-4341-9C74-4FF3AE480BB7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6417-72AB-4FE4-8784-F0759673A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64923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26/07/2017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281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26/07/2017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2206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26/07/2017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99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311D-0CA6-4341-9C74-4FF3AE480BB7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6417-72AB-4FE4-8784-F0759673A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0018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311D-0CA6-4341-9C74-4FF3AE480BB7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6417-72AB-4FE4-8784-F0759673A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6234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311D-0CA6-4341-9C74-4FF3AE480BB7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6417-72AB-4FE4-8784-F0759673A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504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311D-0CA6-4341-9C74-4FF3AE480BB7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6417-72AB-4FE4-8784-F0759673A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669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311D-0CA6-4341-9C74-4FF3AE480BB7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6417-72AB-4FE4-8784-F0759673A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830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311D-0CA6-4341-9C74-4FF3AE480BB7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6417-72AB-4FE4-8784-F0759673A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565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2311D-0CA6-4341-9C74-4FF3AE480BB7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96417-72AB-4FE4-8784-F0759673A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34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2311D-0CA6-4341-9C74-4FF3AE480BB7}" type="datetimeFigureOut">
              <a:rPr lang="it-IT" smtClean="0"/>
              <a:t>26/07/2017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96417-72AB-4FE4-8784-F0759673A0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951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6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26/07/2017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547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usic%20is%20calling-HD.mp4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FUJITSU\Desktop\copertina presentazion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260647"/>
            <a:ext cx="8478589" cy="6360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484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59832" y="260648"/>
            <a:ext cx="3322712" cy="720080"/>
          </a:xfrm>
        </p:spPr>
        <p:txBody>
          <a:bodyPr>
            <a:normAutofit/>
          </a:bodyPr>
          <a:lstStyle/>
          <a:p>
            <a:r>
              <a:rPr lang="it-IT" sz="2800" b="1" i="1" dirty="0" smtClean="0">
                <a:solidFill>
                  <a:srgbClr val="FF0000"/>
                </a:solidFill>
                <a:latin typeface="+mn-lt"/>
              </a:rPr>
              <a:t>RISULTATI</a:t>
            </a:r>
            <a:endParaRPr lang="it-IT" sz="5400" i="1" dirty="0">
              <a:solidFill>
                <a:srgbClr val="FF0000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179512" y="980728"/>
            <a:ext cx="8496944" cy="5688632"/>
          </a:xfrm>
        </p:spPr>
        <p:txBody>
          <a:bodyPr>
            <a:normAutofit fontScale="92500"/>
          </a:bodyPr>
          <a:lstStyle/>
          <a:p>
            <a:r>
              <a:rPr lang="it-IT" sz="2600" b="1" dirty="0" smtClean="0"/>
              <a:t>Spazi e luoghi</a:t>
            </a:r>
          </a:p>
          <a:p>
            <a:pPr marL="0" indent="0" algn="ctr">
              <a:buNone/>
            </a:pPr>
            <a:r>
              <a:rPr lang="it-IT" sz="1500" dirty="0" smtClean="0"/>
              <a:t> </a:t>
            </a:r>
          </a:p>
          <a:p>
            <a:pPr marL="0" indent="0">
              <a:buNone/>
            </a:pPr>
            <a:r>
              <a:rPr lang="it-IT" sz="2100" dirty="0" smtClean="0"/>
              <a:t>Spazio </a:t>
            </a:r>
            <a:r>
              <a:rPr lang="it-IT" sz="2100" dirty="0"/>
              <a:t>residenziale  di </a:t>
            </a:r>
            <a:r>
              <a:rPr lang="it-IT" sz="2100" dirty="0" smtClean="0"/>
              <a:t>formazione artistica (6 – 30 anni).</a:t>
            </a:r>
          </a:p>
          <a:p>
            <a:pPr marL="0" indent="0">
              <a:buNone/>
            </a:pPr>
            <a:endParaRPr lang="it-IT" sz="2100" dirty="0" smtClean="0"/>
          </a:p>
          <a:p>
            <a:pPr marL="0" indent="0">
              <a:buNone/>
            </a:pPr>
            <a:r>
              <a:rPr lang="it-IT" sz="2100" dirty="0" smtClean="0"/>
              <a:t>Centro di </a:t>
            </a:r>
            <a:r>
              <a:rPr lang="it-IT" sz="2100" dirty="0"/>
              <a:t>promozione del FESTIVAL ALTERNATIVO SULL’USO SOCIALE DELLE </a:t>
            </a:r>
            <a:r>
              <a:rPr lang="it-IT" sz="2100" dirty="0" smtClean="0"/>
              <a:t>ARTI.</a:t>
            </a:r>
            <a:endParaRPr lang="it-IT" sz="2100" dirty="0"/>
          </a:p>
          <a:p>
            <a:pPr marL="0" indent="0">
              <a:buNone/>
            </a:pPr>
            <a:endParaRPr lang="it-IT" sz="2100" dirty="0" smtClean="0"/>
          </a:p>
          <a:p>
            <a:pPr marL="0" indent="0">
              <a:buNone/>
            </a:pPr>
            <a:r>
              <a:rPr lang="it-IT" sz="2100" dirty="0" smtClean="0"/>
              <a:t>Biblioteca </a:t>
            </a:r>
            <a:r>
              <a:rPr lang="it-IT" sz="2100" dirty="0"/>
              <a:t>musicale internazionale: partiture orchestrali su temi </a:t>
            </a:r>
            <a:r>
              <a:rPr lang="it-IT" sz="2100" dirty="0" smtClean="0"/>
              <a:t>popolari.</a:t>
            </a:r>
          </a:p>
          <a:p>
            <a:pPr marL="0" indent="0">
              <a:buNone/>
            </a:pPr>
            <a:endParaRPr lang="it-IT" sz="2100" dirty="0" smtClean="0"/>
          </a:p>
          <a:p>
            <a:pPr marL="0" indent="0">
              <a:buNone/>
            </a:pPr>
            <a:r>
              <a:rPr lang="it-IT" sz="2100" dirty="0" smtClean="0"/>
              <a:t>Centro </a:t>
            </a:r>
            <a:r>
              <a:rPr lang="it-IT" sz="2100" dirty="0"/>
              <a:t>di documentazione, incontro, promozione  tra e delle musiche del </a:t>
            </a:r>
            <a:r>
              <a:rPr lang="it-IT" sz="2100" dirty="0" smtClean="0"/>
              <a:t>mondo.</a:t>
            </a:r>
            <a:endParaRPr lang="it-IT" sz="2100" dirty="0"/>
          </a:p>
          <a:p>
            <a:pPr marL="0" indent="0">
              <a:buNone/>
            </a:pPr>
            <a:endParaRPr lang="it-IT" sz="2100" dirty="0" smtClean="0"/>
          </a:p>
          <a:p>
            <a:pPr marL="0" indent="0">
              <a:buNone/>
            </a:pPr>
            <a:r>
              <a:rPr lang="it-IT" sz="2100" dirty="0" smtClean="0"/>
              <a:t>Centro </a:t>
            </a:r>
            <a:r>
              <a:rPr lang="it-IT" sz="2100" dirty="0"/>
              <a:t>di promozione della cucina tradizionale italiana ed incontro con le cucine del </a:t>
            </a:r>
            <a:r>
              <a:rPr lang="it-IT" sz="2100" dirty="0" smtClean="0"/>
              <a:t>mondo.</a:t>
            </a:r>
            <a:endParaRPr lang="it-IT" sz="2100" dirty="0"/>
          </a:p>
          <a:p>
            <a:pPr marL="0" indent="0">
              <a:buNone/>
            </a:pPr>
            <a:endParaRPr lang="it-IT" sz="2100" dirty="0" smtClean="0"/>
          </a:p>
          <a:p>
            <a:pPr marL="0" indent="0">
              <a:buNone/>
            </a:pPr>
            <a:r>
              <a:rPr lang="it-IT" sz="2100" dirty="0" smtClean="0"/>
              <a:t>Centro </a:t>
            </a:r>
            <a:r>
              <a:rPr lang="it-IT" sz="2100" dirty="0"/>
              <a:t>per la cura ed il benessere: gestione dei disturbi d’ansia e emotivi legati </a:t>
            </a:r>
            <a:r>
              <a:rPr lang="it-IT" sz="2100" dirty="0" smtClean="0"/>
              <a:t>alla </a:t>
            </a:r>
            <a:r>
              <a:rPr lang="it-IT" sz="2100" dirty="0"/>
              <a:t>performance artistica. </a:t>
            </a:r>
          </a:p>
        </p:txBody>
      </p:sp>
    </p:spTree>
    <p:extLst>
      <p:ext uri="{BB962C8B-B14F-4D97-AF65-F5344CB8AC3E}">
        <p14:creationId xmlns:p14="http://schemas.microsoft.com/office/powerpoint/2010/main" val="65554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11760" y="260648"/>
            <a:ext cx="4330824" cy="922114"/>
          </a:xfrm>
        </p:spPr>
        <p:txBody>
          <a:bodyPr>
            <a:normAutofit/>
          </a:bodyPr>
          <a:lstStyle/>
          <a:p>
            <a:r>
              <a:rPr lang="it-IT" sz="2800" b="1" i="1" dirty="0">
                <a:solidFill>
                  <a:srgbClr val="FF0000"/>
                </a:solidFill>
              </a:rPr>
              <a:t>RISULTATI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51520" y="1124744"/>
            <a:ext cx="8712968" cy="5472608"/>
          </a:xfrm>
        </p:spPr>
        <p:txBody>
          <a:bodyPr>
            <a:normAutofit fontScale="92500"/>
          </a:bodyPr>
          <a:lstStyle/>
          <a:p>
            <a:r>
              <a:rPr lang="it-IT" sz="2600" b="1" dirty="0" smtClean="0"/>
              <a:t>Servizi</a:t>
            </a:r>
          </a:p>
          <a:p>
            <a:pPr marL="0" indent="0">
              <a:buNone/>
            </a:pPr>
            <a:endParaRPr lang="it-IT" sz="2400" b="1" dirty="0" smtClean="0"/>
          </a:p>
          <a:p>
            <a:pPr marL="0" indent="0">
              <a:buNone/>
            </a:pPr>
            <a:r>
              <a:rPr lang="it-IT" sz="2000" dirty="0" smtClean="0"/>
              <a:t>Realizzazione </a:t>
            </a:r>
            <a:r>
              <a:rPr lang="it-IT" sz="2000" dirty="0"/>
              <a:t>di Laboratori e seminari musicali di diverso genere . 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Realizzazione </a:t>
            </a:r>
            <a:r>
              <a:rPr lang="it-IT" sz="2000" dirty="0"/>
              <a:t>di una rete con altre associazioni musicali  internazionali .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Realizzazione </a:t>
            </a:r>
            <a:r>
              <a:rPr lang="it-IT" sz="2000" dirty="0"/>
              <a:t>di altri  generi di laboratori  integrati di cura e benessere della persona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Realizzazione </a:t>
            </a:r>
            <a:r>
              <a:rPr lang="it-IT" sz="2000" dirty="0"/>
              <a:t>di un piccolo spazio ristorante </a:t>
            </a:r>
            <a:r>
              <a:rPr lang="it-IT" sz="2000" dirty="0" smtClean="0"/>
              <a:t>solidale e sociale.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 smtClean="0"/>
              <a:t>Convenzioni  </a:t>
            </a:r>
            <a:r>
              <a:rPr lang="it-IT" sz="2000" dirty="0"/>
              <a:t>e collaborazioni con le </a:t>
            </a:r>
            <a:r>
              <a:rPr lang="it-IT" sz="2000" dirty="0" smtClean="0"/>
              <a:t>Aree </a:t>
            </a:r>
            <a:r>
              <a:rPr lang="it-IT" sz="2000" dirty="0"/>
              <a:t>protette del territorio per attività di educazione ambientale in funzione del benessere personale a ambientale e per l’uso artistico degli spazi. </a:t>
            </a:r>
          </a:p>
          <a:p>
            <a:pPr marL="0" indent="0">
              <a:buNone/>
            </a:pPr>
            <a:endParaRPr lang="it-IT" sz="2000" dirty="0" smtClean="0"/>
          </a:p>
          <a:p>
            <a:pPr marL="0" indent="0">
              <a:buNone/>
            </a:pPr>
            <a:r>
              <a:rPr lang="it-IT" sz="2000" dirty="0" smtClean="0"/>
              <a:t>Attività con persone delle </a:t>
            </a:r>
            <a:r>
              <a:rPr lang="it-IT" sz="2000" dirty="0"/>
              <a:t>“fasce protette” per la produzione dei servizi di cui sopra.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8402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i="1" dirty="0" smtClean="0">
                <a:solidFill>
                  <a:srgbClr val="FF0000"/>
                </a:solidFill>
                <a:latin typeface="+mn-lt"/>
              </a:rPr>
              <a:t>COME:</a:t>
            </a:r>
            <a:endParaRPr lang="it-IT" sz="28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95536" y="1412776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dirty="0" smtClean="0"/>
              <a:t>1.    Creazione dell’impresa associazione: composta da 5 persone </a:t>
            </a:r>
          </a:p>
          <a:p>
            <a:endParaRPr lang="it-IT" sz="2000" dirty="0" smtClean="0"/>
          </a:p>
          <a:p>
            <a:r>
              <a:rPr lang="it-IT" sz="2000" dirty="0" smtClean="0"/>
              <a:t>2  Abruzzo</a:t>
            </a:r>
          </a:p>
          <a:p>
            <a:r>
              <a:rPr lang="it-IT" sz="2000" dirty="0" smtClean="0"/>
              <a:t>1 Piemonte</a:t>
            </a:r>
          </a:p>
          <a:p>
            <a:r>
              <a:rPr lang="it-IT" sz="2000" dirty="0" smtClean="0"/>
              <a:t>1 Veneto</a:t>
            </a:r>
          </a:p>
          <a:p>
            <a:r>
              <a:rPr lang="it-IT" sz="2000" dirty="0" smtClean="0"/>
              <a:t>1 Puglia</a:t>
            </a:r>
          </a:p>
          <a:p>
            <a:endParaRPr lang="it-IT" sz="2000" dirty="0" smtClean="0"/>
          </a:p>
          <a:p>
            <a:pPr marL="342900" indent="-342900">
              <a:buAutoNum type="arabicPeriod" startAt="2"/>
            </a:pPr>
            <a:r>
              <a:rPr lang="it-IT" sz="2000" dirty="0" smtClean="0"/>
              <a:t>Progettazione primo campo estivo di formazione orchestrale</a:t>
            </a:r>
          </a:p>
          <a:p>
            <a:endParaRPr lang="it-IT" sz="2000" dirty="0" smtClean="0"/>
          </a:p>
          <a:p>
            <a:pPr marL="342900" indent="-342900">
              <a:buAutoNum type="arabicPeriod" startAt="3"/>
            </a:pPr>
            <a:r>
              <a:rPr lang="it-IT" sz="2000" dirty="0" smtClean="0"/>
              <a:t>Progettazione primo campo per i giovani formatori sul lavoro collaborativo, la progettazione comunitaria: dragon </a:t>
            </a:r>
            <a:r>
              <a:rPr lang="it-IT" sz="2000" dirty="0" err="1" smtClean="0"/>
              <a:t>dreaming</a:t>
            </a:r>
            <a:r>
              <a:rPr lang="it-IT" sz="2000" dirty="0" smtClean="0"/>
              <a:t>, la comunicazione non violenta. </a:t>
            </a:r>
          </a:p>
          <a:p>
            <a:endParaRPr lang="it-IT" sz="2000" dirty="0" smtClean="0"/>
          </a:p>
          <a:p>
            <a:pPr marL="457200" indent="-457200">
              <a:buAutoNum type="arabicPeriod" startAt="4"/>
            </a:pPr>
            <a:r>
              <a:rPr lang="it-IT" sz="2000" dirty="0" smtClean="0"/>
              <a:t>Rafforzamento della rete di relazioni esistenti.</a:t>
            </a:r>
          </a:p>
        </p:txBody>
      </p:sp>
    </p:spTree>
    <p:extLst>
      <p:ext uri="{BB962C8B-B14F-4D97-AF65-F5344CB8AC3E}">
        <p14:creationId xmlns:p14="http://schemas.microsoft.com/office/powerpoint/2010/main" val="708154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483768" y="2132856"/>
            <a:ext cx="37381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800" b="1" dirty="0" smtClean="0">
                <a:solidFill>
                  <a:prstClr val="black"/>
                </a:solidFill>
                <a:hlinkClick r:id="rId2" action="ppaction://hlinkfile"/>
              </a:rPr>
              <a:t>Music </a:t>
            </a:r>
            <a:r>
              <a:rPr lang="it-IT" sz="2800" b="1" dirty="0" err="1" smtClean="0">
                <a:solidFill>
                  <a:prstClr val="black"/>
                </a:solidFill>
                <a:hlinkClick r:id="rId2" action="ppaction://hlinkfile"/>
              </a:rPr>
              <a:t>is</a:t>
            </a:r>
            <a:r>
              <a:rPr lang="it-IT" sz="2800" b="1" dirty="0" smtClean="0">
                <a:solidFill>
                  <a:prstClr val="black"/>
                </a:solidFill>
                <a:hlinkClick r:id="rId2" action="ppaction://hlinkfile"/>
              </a:rPr>
              <a:t> calling-HD.mp4</a:t>
            </a:r>
            <a:endParaRPr lang="it-IT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985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691680" y="764704"/>
            <a:ext cx="4885454" cy="755125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79712" y="1484784"/>
            <a:ext cx="5432648" cy="50405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2400" dirty="0" smtClean="0">
                <a:solidFill>
                  <a:schemeClr val="tx1"/>
                </a:solidFill>
              </a:rPr>
              <a:t>Accesso libero e non selettivo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627784" y="5805264"/>
            <a:ext cx="3679737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Musica come mezzo e fine</a:t>
            </a:r>
            <a:endParaRPr lang="it-IT" sz="24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013100" y="4382597"/>
            <a:ext cx="6909104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2400" dirty="0"/>
              <a:t>R</a:t>
            </a:r>
            <a:r>
              <a:rPr lang="it-IT" sz="2400" dirty="0" smtClean="0"/>
              <a:t>epertori di studio diversi secondo i periodi dell’anno</a:t>
            </a:r>
            <a:endParaRPr lang="it-IT" sz="2400" dirty="0"/>
          </a:p>
        </p:txBody>
      </p:sp>
      <p:sp>
        <p:nvSpPr>
          <p:cNvPr id="8" name="Rettangolo 7"/>
          <p:cNvSpPr/>
          <p:nvPr/>
        </p:nvSpPr>
        <p:spPr>
          <a:xfrm>
            <a:off x="251520" y="2996952"/>
            <a:ext cx="8712968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it-IT" sz="2200" dirty="0"/>
              <a:t>O</a:t>
            </a:r>
            <a:r>
              <a:rPr lang="it-IT" sz="2200" dirty="0" smtClean="0"/>
              <a:t>pportunità di scegliere il percorso più consono al proprio livello di studio</a:t>
            </a:r>
            <a:endParaRPr lang="it-IT" sz="22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079612" y="332656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i="1" dirty="0" smtClean="0">
                <a:solidFill>
                  <a:srgbClr val="FF0000"/>
                </a:solidFill>
              </a:rPr>
              <a:t>COSA C’È DI NUOVO</a:t>
            </a:r>
            <a:endParaRPr lang="it-IT" sz="2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75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1130656"/>
            <a:ext cx="7848872" cy="475212"/>
          </a:xfrm>
        </p:spPr>
        <p:txBody>
          <a:bodyPr>
            <a:normAutofit/>
          </a:bodyPr>
          <a:lstStyle/>
          <a:p>
            <a:r>
              <a:rPr lang="it-IT" sz="2000" b="1" dirty="0" smtClean="0">
                <a:latin typeface="+mn-lt"/>
              </a:rPr>
              <a:t>SVILUPPO DELLA PERSONA ATTRAVERSO L’ARTE</a:t>
            </a:r>
            <a:endParaRPr lang="it-IT" sz="2000" b="1" dirty="0">
              <a:latin typeface="+mn-lt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405996" y="1575828"/>
            <a:ext cx="604867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dirty="0" smtClean="0"/>
              <a:t>formazione :</a:t>
            </a:r>
          </a:p>
        </p:txBody>
      </p:sp>
      <p:sp>
        <p:nvSpPr>
          <p:cNvPr id="6" name="Rettangolo 5"/>
          <p:cNvSpPr/>
          <p:nvPr/>
        </p:nvSpPr>
        <p:spPr>
          <a:xfrm>
            <a:off x="2688104" y="2345772"/>
            <a:ext cx="1631985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sz="2400" dirty="0" smtClean="0"/>
              <a:t>• Personale</a:t>
            </a:r>
            <a:endParaRPr lang="it-IT" sz="2400" dirty="0"/>
          </a:p>
        </p:txBody>
      </p:sp>
      <p:sp>
        <p:nvSpPr>
          <p:cNvPr id="7" name="Rettangolo 6"/>
          <p:cNvSpPr/>
          <p:nvPr/>
        </p:nvSpPr>
        <p:spPr>
          <a:xfrm>
            <a:off x="2688104" y="5332458"/>
            <a:ext cx="1620828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sz="2400" dirty="0" smtClean="0"/>
              <a:t>•All’Europa</a:t>
            </a:r>
            <a:endParaRPr lang="it-IT" sz="2400" dirty="0"/>
          </a:p>
        </p:txBody>
      </p:sp>
      <p:sp>
        <p:nvSpPr>
          <p:cNvPr id="8" name="Rettangolo 7"/>
          <p:cNvSpPr/>
          <p:nvPr/>
        </p:nvSpPr>
        <p:spPr>
          <a:xfrm>
            <a:off x="2679279" y="4316638"/>
            <a:ext cx="4163127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sz="2400" dirty="0" smtClean="0"/>
              <a:t>• Al viaggiare responsabilmente</a:t>
            </a:r>
            <a:endParaRPr lang="it-IT" sz="2400" dirty="0"/>
          </a:p>
        </p:txBody>
      </p:sp>
      <p:sp>
        <p:nvSpPr>
          <p:cNvPr id="9" name="Rettangolo 8"/>
          <p:cNvSpPr/>
          <p:nvPr/>
        </p:nvSpPr>
        <p:spPr>
          <a:xfrm>
            <a:off x="2699792" y="3356992"/>
            <a:ext cx="3090141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it-IT" sz="2400" dirty="0" smtClean="0"/>
              <a:t>• Alla corresponsabilità</a:t>
            </a:r>
            <a:endParaRPr lang="it-IT" sz="24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619672" y="476672"/>
            <a:ext cx="59766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i="1" dirty="0">
                <a:solidFill>
                  <a:srgbClr val="FF0000"/>
                </a:solidFill>
              </a:rPr>
              <a:t>COSA C’È DI NUOVO</a:t>
            </a:r>
          </a:p>
        </p:txBody>
      </p:sp>
    </p:spTree>
    <p:extLst>
      <p:ext uri="{BB962C8B-B14F-4D97-AF65-F5344CB8AC3E}">
        <p14:creationId xmlns:p14="http://schemas.microsoft.com/office/powerpoint/2010/main" val="6313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2286000" y="1096930"/>
            <a:ext cx="4806280" cy="4780342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it-IT" sz="2400" b="1" dirty="0">
                <a:solidFill>
                  <a:prstClr val="black"/>
                </a:solidFill>
              </a:rPr>
              <a:t>•         </a:t>
            </a:r>
            <a:r>
              <a:rPr lang="it-IT" sz="2400" b="1" dirty="0" smtClean="0">
                <a:solidFill>
                  <a:prstClr val="black"/>
                </a:solidFill>
              </a:rPr>
              <a:t>Identità</a:t>
            </a:r>
            <a:endParaRPr lang="it-IT" sz="2400" b="1" dirty="0">
              <a:solidFill>
                <a:prstClr val="black"/>
              </a:solidFill>
            </a:endParaRPr>
          </a:p>
          <a:p>
            <a:pPr lvl="0"/>
            <a:r>
              <a:rPr lang="it-IT" sz="2400" b="1" dirty="0">
                <a:solidFill>
                  <a:prstClr val="black"/>
                </a:solidFill>
              </a:rPr>
              <a:t>•         </a:t>
            </a:r>
            <a:r>
              <a:rPr lang="it-IT" sz="2400" b="1" dirty="0" smtClean="0">
                <a:solidFill>
                  <a:prstClr val="black"/>
                </a:solidFill>
              </a:rPr>
              <a:t>Consapevolezza</a:t>
            </a:r>
            <a:endParaRPr lang="it-IT" sz="2400" b="1" dirty="0">
              <a:solidFill>
                <a:prstClr val="black"/>
              </a:solidFill>
            </a:endParaRPr>
          </a:p>
          <a:p>
            <a:pPr lvl="0"/>
            <a:r>
              <a:rPr lang="it-IT" sz="2400" b="1" dirty="0">
                <a:solidFill>
                  <a:prstClr val="black"/>
                </a:solidFill>
              </a:rPr>
              <a:t>•         </a:t>
            </a:r>
            <a:r>
              <a:rPr lang="it-IT" sz="2400" b="1" dirty="0" smtClean="0">
                <a:solidFill>
                  <a:prstClr val="black"/>
                </a:solidFill>
              </a:rPr>
              <a:t>Alterità</a:t>
            </a:r>
            <a:endParaRPr lang="it-IT" sz="2400" b="1" dirty="0">
              <a:solidFill>
                <a:prstClr val="black"/>
              </a:solidFill>
            </a:endParaRPr>
          </a:p>
          <a:p>
            <a:pPr lvl="0"/>
            <a:r>
              <a:rPr lang="it-IT" sz="2400" b="1" dirty="0">
                <a:solidFill>
                  <a:prstClr val="black"/>
                </a:solidFill>
              </a:rPr>
              <a:t>•         </a:t>
            </a:r>
            <a:r>
              <a:rPr lang="it-IT" sz="2400" b="1" dirty="0" smtClean="0">
                <a:solidFill>
                  <a:prstClr val="black"/>
                </a:solidFill>
              </a:rPr>
              <a:t>Incontro</a:t>
            </a:r>
            <a:endParaRPr lang="it-IT" sz="2400" b="1" dirty="0">
              <a:solidFill>
                <a:prstClr val="black"/>
              </a:solidFill>
            </a:endParaRPr>
          </a:p>
          <a:p>
            <a:pPr lvl="0"/>
            <a:r>
              <a:rPr lang="it-IT" sz="2400" b="1" dirty="0">
                <a:solidFill>
                  <a:prstClr val="black"/>
                </a:solidFill>
              </a:rPr>
              <a:t>•         </a:t>
            </a:r>
            <a:r>
              <a:rPr lang="it-IT" sz="2400" b="1" dirty="0" smtClean="0">
                <a:solidFill>
                  <a:prstClr val="black"/>
                </a:solidFill>
              </a:rPr>
              <a:t>Contaminazioni</a:t>
            </a:r>
            <a:endParaRPr lang="it-IT" sz="2400" b="1" dirty="0">
              <a:solidFill>
                <a:prstClr val="black"/>
              </a:solidFill>
            </a:endParaRPr>
          </a:p>
          <a:p>
            <a:pPr lvl="0"/>
            <a:r>
              <a:rPr lang="it-IT" sz="2400" b="1" dirty="0">
                <a:solidFill>
                  <a:prstClr val="black"/>
                </a:solidFill>
              </a:rPr>
              <a:t>•         </a:t>
            </a:r>
            <a:r>
              <a:rPr lang="it-IT" sz="2400" b="1" dirty="0" smtClean="0">
                <a:solidFill>
                  <a:prstClr val="black"/>
                </a:solidFill>
              </a:rPr>
              <a:t>Ricerca</a:t>
            </a:r>
            <a:endParaRPr lang="it-IT" sz="2400" b="1" dirty="0">
              <a:solidFill>
                <a:prstClr val="black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833325" y="1844824"/>
            <a:ext cx="568359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2000" b="1" dirty="0" smtClean="0"/>
              <a:t>LE PAROLE CHE CI RAPPRESENTANO</a:t>
            </a:r>
            <a:endParaRPr lang="it-IT" sz="2000" b="1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1763688" y="548680"/>
            <a:ext cx="5767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00" b="1" i="1" dirty="0">
                <a:solidFill>
                  <a:srgbClr val="FF0000"/>
                </a:solidFill>
              </a:rPr>
              <a:t>COSA C’È DI NUOVO</a:t>
            </a:r>
          </a:p>
        </p:txBody>
      </p:sp>
    </p:spTree>
    <p:extLst>
      <p:ext uri="{BB962C8B-B14F-4D97-AF65-F5344CB8AC3E}">
        <p14:creationId xmlns:p14="http://schemas.microsoft.com/office/powerpoint/2010/main" val="97396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it-IT" sz="2800" b="1" i="1" dirty="0" smtClean="0">
                <a:solidFill>
                  <a:srgbClr val="FF0000"/>
                </a:solidFill>
                <a:latin typeface="+mn-lt"/>
              </a:rPr>
              <a:t>SETTORI DI INTERVENTO</a:t>
            </a:r>
            <a:endParaRPr lang="it-IT" sz="28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277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i="1" dirty="0" smtClean="0"/>
              <a:t>Musica e…non solo</a:t>
            </a:r>
          </a:p>
          <a:p>
            <a:pPr marL="0" indent="0">
              <a:buNone/>
            </a:pPr>
            <a:endParaRPr lang="it-IT" sz="3600" i="1" dirty="0"/>
          </a:p>
          <a:p>
            <a:pPr algn="ctr"/>
            <a:r>
              <a:rPr lang="it-IT" sz="2800" dirty="0" smtClean="0"/>
              <a:t>Arti visive </a:t>
            </a:r>
          </a:p>
          <a:p>
            <a:endParaRPr lang="it-IT" sz="2000" dirty="0"/>
          </a:p>
          <a:p>
            <a:pPr algn="ctr"/>
            <a:r>
              <a:rPr lang="it-IT" sz="2800" dirty="0"/>
              <a:t>B</a:t>
            </a:r>
            <a:r>
              <a:rPr lang="it-IT" sz="2800" dirty="0" smtClean="0"/>
              <a:t>enessere e cura della persona</a:t>
            </a:r>
          </a:p>
          <a:p>
            <a:pPr algn="ctr"/>
            <a:endParaRPr lang="it-IT" sz="3100" dirty="0"/>
          </a:p>
          <a:p>
            <a:pPr algn="ctr"/>
            <a:r>
              <a:rPr lang="it-IT" sz="2800" dirty="0"/>
              <a:t>P</a:t>
            </a:r>
            <a:r>
              <a:rPr lang="it-IT" sz="2800" dirty="0" smtClean="0"/>
              <a:t>romozione della cucina tradizionale italiana ed incontro con le cucine del mondo </a:t>
            </a:r>
          </a:p>
        </p:txBody>
      </p:sp>
    </p:spTree>
    <p:extLst>
      <p:ext uri="{BB962C8B-B14F-4D97-AF65-F5344CB8AC3E}">
        <p14:creationId xmlns:p14="http://schemas.microsoft.com/office/powerpoint/2010/main" val="16356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it-IT" sz="2800" b="1" i="1" dirty="0" smtClean="0">
                <a:solidFill>
                  <a:srgbClr val="FF0000"/>
                </a:solidFill>
                <a:latin typeface="+mn-lt"/>
              </a:rPr>
              <a:t>PERCHÉ NOI:</a:t>
            </a:r>
            <a:r>
              <a:rPr lang="it-IT" sz="2400" b="1" i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it-IT" sz="2400" b="1" i="1" dirty="0" smtClean="0">
                <a:solidFill>
                  <a:srgbClr val="FF0000"/>
                </a:solidFill>
                <a:latin typeface="+mn-lt"/>
              </a:rPr>
            </a:br>
            <a:r>
              <a:rPr lang="it-IT" sz="2000" b="1" dirty="0" smtClean="0">
                <a:latin typeface="+mn-lt"/>
              </a:rPr>
              <a:t>NUMERI CHE RACCONTANO UNA STORIA</a:t>
            </a:r>
            <a:endParaRPr lang="it-IT" sz="20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999379"/>
            <a:ext cx="8568952" cy="53819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  </a:t>
            </a:r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05144">
            <a:off x="6950570" y="2667945"/>
            <a:ext cx="157956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28676">
            <a:off x="7628186" y="3718555"/>
            <a:ext cx="1176337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tangolo 3"/>
          <p:cNvSpPr/>
          <p:nvPr/>
        </p:nvSpPr>
        <p:spPr>
          <a:xfrm>
            <a:off x="1563484" y="2010395"/>
            <a:ext cx="617686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-  20 anni di lavoro sul territorio </a:t>
            </a:r>
          </a:p>
          <a:p>
            <a:r>
              <a:rPr lang="it-IT" dirty="0" smtClean="0"/>
              <a:t>-  2 associazioni ed 2 Istituti Comprensivi </a:t>
            </a:r>
          </a:p>
          <a:p>
            <a:r>
              <a:rPr lang="it-IT" dirty="0" smtClean="0"/>
              <a:t>- 2 bande musicali  e 2 orchestre junior e senior</a:t>
            </a:r>
          </a:p>
          <a:p>
            <a:r>
              <a:rPr lang="it-IT" dirty="0" smtClean="0"/>
              <a:t>- 12.500 bambini hanno studiato  musica</a:t>
            </a:r>
          </a:p>
          <a:p>
            <a:r>
              <a:rPr lang="it-IT" dirty="0" smtClean="0"/>
              <a:t>- 20 ensemble e gruppi musicali</a:t>
            </a:r>
          </a:p>
          <a:p>
            <a:r>
              <a:rPr lang="it-IT" dirty="0" smtClean="0"/>
              <a:t>- 10 Comuni limitrofi coinvolti nel percorso </a:t>
            </a:r>
          </a:p>
          <a:p>
            <a:r>
              <a:rPr lang="it-IT" dirty="0" smtClean="0"/>
              <a:t>- 7 paesi europei</a:t>
            </a:r>
          </a:p>
          <a:p>
            <a:r>
              <a:rPr lang="it-IT" dirty="0" smtClean="0"/>
              <a:t>- 2 paesi del mondo </a:t>
            </a:r>
          </a:p>
          <a:p>
            <a:r>
              <a:rPr lang="it-IT" dirty="0" smtClean="0"/>
              <a:t>- 200 giovani europei in 3 anni per la formazione orchestrale</a:t>
            </a:r>
          </a:p>
          <a:p>
            <a:r>
              <a:rPr lang="it-IT" dirty="0" smtClean="0"/>
              <a:t>- 600 giovani italiani per la formazione orchestrale</a:t>
            </a:r>
          </a:p>
          <a:p>
            <a:r>
              <a:rPr lang="it-IT" dirty="0" smtClean="0"/>
              <a:t>- 40 giovani docenti e tutors prestano il loro supporto per la   formazione dei più piccoli</a:t>
            </a:r>
          </a:p>
          <a:p>
            <a:r>
              <a:rPr lang="it-IT" dirty="0" smtClean="0"/>
              <a:t>- 70 nuclei di Sistema in rete</a:t>
            </a:r>
          </a:p>
          <a:p>
            <a:r>
              <a:rPr lang="it-IT" dirty="0" smtClean="0"/>
              <a:t>- 15.000 giovani coinvolti a livello nazionale</a:t>
            </a:r>
            <a:endParaRPr lang="it-IT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2198">
            <a:off x="395536" y="1156320"/>
            <a:ext cx="19510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52777">
            <a:off x="277468" y="3884163"/>
            <a:ext cx="122555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63" y="5622058"/>
            <a:ext cx="14319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6003925"/>
            <a:ext cx="14319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2320" y="5467177"/>
            <a:ext cx="101758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497" y="4509121"/>
            <a:ext cx="1225550" cy="958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Picture 1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9374">
            <a:off x="6014579" y="1272030"/>
            <a:ext cx="2664296" cy="741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5980713"/>
            <a:ext cx="101758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4" name="Picture 1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08713">
            <a:off x="62566" y="2394680"/>
            <a:ext cx="1603458" cy="994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sellaDiTesto 6"/>
          <p:cNvSpPr txBox="1"/>
          <p:nvPr/>
        </p:nvSpPr>
        <p:spPr>
          <a:xfrm rot="21206129">
            <a:off x="3698584" y="1134950"/>
            <a:ext cx="9235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800" dirty="0" smtClean="0"/>
              <a:t>20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248735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4436" y="260648"/>
            <a:ext cx="8229600" cy="864096"/>
          </a:xfrm>
        </p:spPr>
        <p:txBody>
          <a:bodyPr>
            <a:normAutofit/>
          </a:bodyPr>
          <a:lstStyle/>
          <a:p>
            <a:r>
              <a:rPr lang="it-IT" sz="2800" b="1" i="1" dirty="0">
                <a:solidFill>
                  <a:srgbClr val="FF0000"/>
                </a:solidFill>
              </a:rPr>
              <a:t>PERCHÉ NOI:</a:t>
            </a:r>
            <a:r>
              <a:rPr lang="it-IT" sz="2400" b="1" i="1" dirty="0">
                <a:solidFill>
                  <a:srgbClr val="FF0000"/>
                </a:solidFill>
              </a:rPr>
              <a:t/>
            </a:r>
            <a:br>
              <a:rPr lang="it-IT" sz="2400" b="1" i="1" dirty="0">
                <a:solidFill>
                  <a:srgbClr val="FF0000"/>
                </a:solidFill>
              </a:rPr>
            </a:br>
            <a:r>
              <a:rPr lang="it-IT" sz="2000" b="1" dirty="0" smtClean="0">
                <a:solidFill>
                  <a:prstClr val="black"/>
                </a:solidFill>
              </a:rPr>
              <a:t>PARTNERSHIP</a:t>
            </a:r>
            <a:endParaRPr lang="it-IT" sz="20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1" y="1628800"/>
            <a:ext cx="8771354" cy="3632930"/>
          </a:xfrm>
        </p:spPr>
        <p:txBody>
          <a:bodyPr>
            <a:normAutofit/>
          </a:bodyPr>
          <a:lstStyle/>
          <a:p>
            <a:pPr algn="ctr"/>
            <a:r>
              <a:rPr lang="it-IT" sz="2000" b="1" dirty="0" err="1" smtClean="0"/>
              <a:t>Pequenas</a:t>
            </a:r>
            <a:r>
              <a:rPr lang="it-IT" sz="2000" b="1" dirty="0" smtClean="0"/>
              <a:t> </a:t>
            </a:r>
            <a:r>
              <a:rPr lang="it-IT" sz="2000" b="1" dirty="0" err="1"/>
              <a:t>H</a:t>
            </a:r>
            <a:r>
              <a:rPr lang="it-IT" sz="2000" b="1" dirty="0" err="1" smtClean="0"/>
              <a:t>uellas</a:t>
            </a:r>
            <a:r>
              <a:rPr lang="it-IT" sz="2000" b="1" dirty="0" smtClean="0"/>
              <a:t>   </a:t>
            </a:r>
          </a:p>
          <a:p>
            <a:pPr algn="ctr"/>
            <a:endParaRPr lang="it-IT" sz="2000" b="1" dirty="0" smtClean="0"/>
          </a:p>
          <a:p>
            <a:pPr algn="ctr"/>
            <a:r>
              <a:rPr lang="it-IT" sz="2000" b="1" dirty="0" smtClean="0"/>
              <a:t>   Orchestra giovanile «Diego Valeri»</a:t>
            </a:r>
          </a:p>
          <a:p>
            <a:pPr marL="0" indent="0" algn="ctr">
              <a:buNone/>
            </a:pPr>
            <a:endParaRPr lang="it-IT" sz="2000" b="1" dirty="0" smtClean="0"/>
          </a:p>
          <a:p>
            <a:pPr algn="ctr"/>
            <a:r>
              <a:rPr lang="it-IT" sz="2000" b="1" dirty="0" smtClean="0"/>
              <a:t>Associazione culturale «</a:t>
            </a:r>
            <a:r>
              <a:rPr lang="it-IT" sz="2000" b="1" dirty="0" err="1" smtClean="0"/>
              <a:t>MusicaInGioco</a:t>
            </a:r>
            <a:r>
              <a:rPr lang="it-IT" sz="2000" b="1" dirty="0" smtClean="0"/>
              <a:t>»</a:t>
            </a:r>
          </a:p>
          <a:p>
            <a:pPr marL="0" indent="0" algn="ctr">
              <a:buNone/>
            </a:pPr>
            <a:endParaRPr lang="it-IT" sz="2000" b="1" dirty="0" smtClean="0"/>
          </a:p>
          <a:p>
            <a:pPr algn="ctr"/>
            <a:r>
              <a:rPr lang="it-IT" sz="2000" b="1" dirty="0" smtClean="0"/>
              <a:t>Associazione di Promozione sociale: Orchestra giovanile Musica in Crescendo </a:t>
            </a:r>
          </a:p>
          <a:p>
            <a:pPr marL="0" indent="0" algn="ctr">
              <a:buNone/>
            </a:pPr>
            <a:endParaRPr lang="it-IT" sz="2000" b="1" dirty="0" smtClean="0"/>
          </a:p>
          <a:p>
            <a:pPr algn="ctr"/>
            <a:r>
              <a:rPr lang="it-IT" sz="2000" b="1" dirty="0" smtClean="0"/>
              <a:t>Sistema Italia delle orchestre e cori infantili e giovanili</a:t>
            </a:r>
            <a:endParaRPr lang="it-IT" sz="2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497" y="5447811"/>
            <a:ext cx="1346612" cy="1185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magine 4"/>
          <p:cNvPicPr/>
          <p:nvPr/>
        </p:nvPicPr>
        <p:blipFill>
          <a:blip r:embed="rId4" cstate="print"/>
          <a:srcRect t="20937" r="55142"/>
          <a:stretch>
            <a:fillRect/>
          </a:stretch>
        </p:blipFill>
        <p:spPr bwMode="auto">
          <a:xfrm>
            <a:off x="2987824" y="5447811"/>
            <a:ext cx="1152128" cy="1170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8096" y="5590603"/>
            <a:ext cx="1014779" cy="1042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47811"/>
            <a:ext cx="1080119" cy="1170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7231" y="4128937"/>
            <a:ext cx="1035644" cy="1132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789" y="4194930"/>
            <a:ext cx="10858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9504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931224" cy="850106"/>
          </a:xfrm>
        </p:spPr>
        <p:txBody>
          <a:bodyPr>
            <a:normAutofit/>
          </a:bodyPr>
          <a:lstStyle/>
          <a:p>
            <a:r>
              <a:rPr lang="it-IT" sz="2800" b="1" i="1" dirty="0" smtClean="0">
                <a:solidFill>
                  <a:srgbClr val="FF0000"/>
                </a:solidFill>
                <a:latin typeface="+mn-lt"/>
              </a:rPr>
              <a:t>DOVE</a:t>
            </a:r>
            <a:endParaRPr lang="it-IT" sz="28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smtClean="0"/>
              <a:t>In Abruzzo:</a:t>
            </a:r>
          </a:p>
          <a:p>
            <a:pPr marL="0" indent="0" algn="ctr">
              <a:buNone/>
            </a:pPr>
            <a:r>
              <a:rPr lang="it-IT" b="1" dirty="0" smtClean="0"/>
              <a:t> </a:t>
            </a:r>
            <a:r>
              <a:rPr lang="it-IT" sz="2000" b="1" dirty="0" smtClean="0"/>
              <a:t>Santo Stefano di Sessanio - Castelvecchio Calvisio – Calascio - San Salvo</a:t>
            </a:r>
            <a:r>
              <a:rPr lang="it-IT" dirty="0" smtClean="0"/>
              <a:t> </a:t>
            </a:r>
          </a:p>
          <a:p>
            <a:pPr marL="0" indent="0" algn="ctr">
              <a:buNone/>
            </a:pPr>
            <a:endParaRPr lang="it-IT" sz="1400" dirty="0" smtClean="0"/>
          </a:p>
          <a:p>
            <a:pPr algn="ctr"/>
            <a:r>
              <a:rPr lang="it-IT" sz="2400" dirty="0" smtClean="0"/>
              <a:t>Riconnettere</a:t>
            </a:r>
          </a:p>
          <a:p>
            <a:pPr marL="0" indent="0" algn="ctr">
              <a:buNone/>
            </a:pPr>
            <a:endParaRPr lang="it-IT" sz="1200" dirty="0" smtClean="0"/>
          </a:p>
          <a:p>
            <a:pPr algn="ctr"/>
            <a:r>
              <a:rPr lang="it-IT" sz="2400" dirty="0" smtClean="0"/>
              <a:t>Riconquistare</a:t>
            </a:r>
          </a:p>
          <a:p>
            <a:pPr algn="ctr"/>
            <a:endParaRPr lang="it-IT" sz="1200" dirty="0" smtClean="0"/>
          </a:p>
          <a:p>
            <a:pPr algn="ctr"/>
            <a:r>
              <a:rPr lang="it-IT" sz="2400" dirty="0" smtClean="0"/>
              <a:t>Ridestinare</a:t>
            </a:r>
          </a:p>
          <a:p>
            <a:pPr algn="ctr"/>
            <a:endParaRPr lang="it-IT" sz="1200" dirty="0" smtClean="0"/>
          </a:p>
          <a:p>
            <a:pPr marL="0" indent="0" algn="ctr">
              <a:buNone/>
            </a:pPr>
            <a:endParaRPr lang="it-IT" sz="1200" dirty="0" smtClean="0"/>
          </a:p>
          <a:p>
            <a:pPr marL="0" indent="0">
              <a:buNone/>
            </a:pPr>
            <a:endParaRPr lang="it-IT" sz="2400" dirty="0"/>
          </a:p>
        </p:txBody>
      </p:sp>
      <p:sp>
        <p:nvSpPr>
          <p:cNvPr id="4" name="Freccia in giù 3"/>
          <p:cNvSpPr/>
          <p:nvPr/>
        </p:nvSpPr>
        <p:spPr>
          <a:xfrm rot="1356037">
            <a:off x="2984365" y="4830748"/>
            <a:ext cx="864096" cy="680533"/>
          </a:xfrm>
          <a:prstGeom prst="downArrow">
            <a:avLst>
              <a:gd name="adj1" fmla="val 1996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 rot="19962374">
            <a:off x="6102366" y="4797972"/>
            <a:ext cx="637737" cy="748673"/>
          </a:xfrm>
          <a:prstGeom prst="downArrow">
            <a:avLst>
              <a:gd name="adj1" fmla="val 19538"/>
              <a:gd name="adj2" fmla="val 637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5292080" y="5701406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Relazioni  nel e tra territori</a:t>
            </a:r>
            <a:endParaRPr lang="it-IT" sz="2400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395536" y="5701406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 smtClean="0"/>
              <a:t>Rispetto delle identità 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7776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i="1" dirty="0" smtClean="0">
                <a:solidFill>
                  <a:srgbClr val="FF0000"/>
                </a:solidFill>
                <a:latin typeface="+mn-lt"/>
              </a:rPr>
              <a:t>OBIETTIVI</a:t>
            </a:r>
            <a:endParaRPr lang="it-IT" sz="28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 algn="ctr"/>
            <a:r>
              <a:rPr lang="it-IT" sz="2400" dirty="0"/>
              <a:t>F</a:t>
            </a:r>
            <a:r>
              <a:rPr lang="it-IT" sz="2400" dirty="0" smtClean="0"/>
              <a:t>ormazione orchestrale</a:t>
            </a:r>
          </a:p>
          <a:p>
            <a:pPr algn="ctr"/>
            <a:endParaRPr lang="it-IT" sz="2400" dirty="0" smtClean="0"/>
          </a:p>
          <a:p>
            <a:pPr algn="ctr"/>
            <a:r>
              <a:rPr lang="it-IT" sz="2400" dirty="0" smtClean="0"/>
              <a:t>Vincere la frammentazione del territorio</a:t>
            </a:r>
          </a:p>
          <a:p>
            <a:pPr algn="ctr"/>
            <a:endParaRPr lang="it-IT" sz="2400" dirty="0" smtClean="0"/>
          </a:p>
          <a:p>
            <a:pPr algn="ctr"/>
            <a:r>
              <a:rPr lang="it-IT" sz="2400" dirty="0"/>
              <a:t>G</a:t>
            </a:r>
            <a:r>
              <a:rPr lang="it-IT" sz="2400" dirty="0" smtClean="0"/>
              <a:t>enerare occasioni di incontro e di sviluppo endogeno</a:t>
            </a:r>
          </a:p>
          <a:p>
            <a:pPr algn="ctr"/>
            <a:endParaRPr lang="it-IT" sz="2400" dirty="0" smtClean="0"/>
          </a:p>
          <a:p>
            <a:pPr algn="ctr"/>
            <a:r>
              <a:rPr lang="it-IT" sz="2400" dirty="0"/>
              <a:t>O</a:t>
            </a:r>
            <a:r>
              <a:rPr lang="it-IT" sz="2400" dirty="0" smtClean="0"/>
              <a:t>ccupazione  giovanile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5368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358</TotalTime>
  <Words>526</Words>
  <Application>Microsoft Office PowerPoint</Application>
  <PresentationFormat>Presentazione su schermo (4:3)</PresentationFormat>
  <Paragraphs>119</Paragraphs>
  <Slides>13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13</vt:i4>
      </vt:variant>
    </vt:vector>
  </HeadingPairs>
  <TitlesOfParts>
    <vt:vector size="15" baseType="lpstr">
      <vt:lpstr>Tema di Office</vt:lpstr>
      <vt:lpstr>1_Tema di Office</vt:lpstr>
      <vt:lpstr>Presentazione standard di PowerPoint</vt:lpstr>
      <vt:lpstr>   </vt:lpstr>
      <vt:lpstr>SVILUPPO DELLA PERSONA ATTRAVERSO L’ARTE</vt:lpstr>
      <vt:lpstr>Presentazione standard di PowerPoint</vt:lpstr>
      <vt:lpstr>SETTORI DI INTERVENTO</vt:lpstr>
      <vt:lpstr>PERCHÉ NOI: NUMERI CHE RACCONTANO UNA STORIA</vt:lpstr>
      <vt:lpstr>PERCHÉ NOI: PARTNERSHIP</vt:lpstr>
      <vt:lpstr>DOVE</vt:lpstr>
      <vt:lpstr>OBIETTIVI</vt:lpstr>
      <vt:lpstr>RISULTATI</vt:lpstr>
      <vt:lpstr>RISULTATI</vt:lpstr>
      <vt:lpstr>COME: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FUJITSU</dc:creator>
  <cp:lastModifiedBy>FUJITSU</cp:lastModifiedBy>
  <cp:revision>32</cp:revision>
  <dcterms:created xsi:type="dcterms:W3CDTF">2017-06-19T10:15:20Z</dcterms:created>
  <dcterms:modified xsi:type="dcterms:W3CDTF">2017-07-26T07:42:13Z</dcterms:modified>
</cp:coreProperties>
</file>